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4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Dosis" pitchFamily="2" charset="0"/>
      <p:regular r:id="rId15"/>
      <p:bold r:id="rId16"/>
    </p:embeddedFont>
    <p:embeddedFont>
      <p:font typeface="Montserrat" panose="00000500000000000000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jRMk6BuWP+2yFH4XJH6jYVTXs9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7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" name="Google Shape;7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" name="Google Shape;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cf82d40dce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gcf82d40dc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" name="Google Shape;9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0f6edec7b9_0_4"/>
          <p:cNvSpPr txBox="1">
            <a:spLocks noGrp="1"/>
          </p:cNvSpPr>
          <p:nvPr>
            <p:ph type="ctrTitle"/>
          </p:nvPr>
        </p:nvSpPr>
        <p:spPr>
          <a:xfrm>
            <a:off x="415606" y="992767"/>
            <a:ext cx="5588700" cy="24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" name="Google Shape;15;g10f6edec7b9_0_4"/>
          <p:cNvSpPr txBox="1">
            <a:spLocks noGrp="1"/>
          </p:cNvSpPr>
          <p:nvPr>
            <p:ph type="subTitle" idx="1"/>
          </p:nvPr>
        </p:nvSpPr>
        <p:spPr>
          <a:xfrm>
            <a:off x="415600" y="3540867"/>
            <a:ext cx="5588700" cy="1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" name="Google Shape;16;g10f6edec7b9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0f6edec7b9_0_39"/>
          <p:cNvSpPr txBox="1">
            <a:spLocks noGrp="1"/>
          </p:cNvSpPr>
          <p:nvPr>
            <p:ph type="title" hasCustomPrompt="1"/>
          </p:nvPr>
        </p:nvSpPr>
        <p:spPr>
          <a:xfrm>
            <a:off x="5004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g10f6edec7b9_0_39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g10f6edec7b9_0_3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0f6edec7b9_0_4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0f6edec7b9_0_45"/>
          <p:cNvSpPr txBox="1">
            <a:spLocks noGrp="1"/>
          </p:cNvSpPr>
          <p:nvPr>
            <p:ph type="title"/>
          </p:nvPr>
        </p:nvSpPr>
        <p:spPr>
          <a:xfrm>
            <a:off x="242589" y="213297"/>
            <a:ext cx="105156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g10f6edec7b9_0_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g10f6edec7b9_0_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g10f6edec7b9_0_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g10f6edec7b9_0_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f6edec7b9_0_15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" name="Google Shape;19;g10f6edec7b9_0_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" name="Google Shape;20;g10f6edec7b9_0_1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f6edec7b9_0_8"/>
          <p:cNvSpPr txBox="1">
            <a:spLocks noGrp="1"/>
          </p:cNvSpPr>
          <p:nvPr>
            <p:ph type="title"/>
          </p:nvPr>
        </p:nvSpPr>
        <p:spPr>
          <a:xfrm>
            <a:off x="933600" y="2867800"/>
            <a:ext cx="103248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" name="Google Shape;23;g10f6edec7b9_0_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f6edec7b9_0_11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Google Shape;26;g10f6edec7b9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" name="Google Shape;27;g10f6edec7b9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f6edec7b9_0_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g10f6edec7b9_0_19"/>
          <p:cNvSpPr txBox="1">
            <a:spLocks noGrp="1"/>
          </p:cNvSpPr>
          <p:nvPr>
            <p:ph type="body" idx="1"/>
          </p:nvPr>
        </p:nvSpPr>
        <p:spPr>
          <a:xfrm>
            <a:off x="415600" y="2689900"/>
            <a:ext cx="5333100" cy="3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g10f6edec7b9_0_19"/>
          <p:cNvSpPr txBox="1">
            <a:spLocks noGrp="1"/>
          </p:cNvSpPr>
          <p:nvPr>
            <p:ph type="body" idx="2"/>
          </p:nvPr>
        </p:nvSpPr>
        <p:spPr>
          <a:xfrm>
            <a:off x="6443200" y="2883767"/>
            <a:ext cx="5333100" cy="3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" name="Google Shape;32;g10f6edec7b9_0_1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10f6edec7b9_0_25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6" name="Google Shape;36;g10f6edec7b9_0_25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g10f6edec7b9_0_2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0f6edec7b9_0_29"/>
          <p:cNvSpPr txBox="1">
            <a:spLocks noGrp="1"/>
          </p:cNvSpPr>
          <p:nvPr>
            <p:ph type="title"/>
          </p:nvPr>
        </p:nvSpPr>
        <p:spPr>
          <a:xfrm>
            <a:off x="1850800" y="7018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0" name="Google Shape;40;g10f6edec7b9_0_2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0f6edec7b9_0_32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g10f6edec7b9_0_32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4" name="Google Shape;44;g10f6edec7b9_0_32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5" name="Google Shape;45;g10f6edec7b9_0_32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g10f6edec7b9_0_3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0f6edec7b9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10f6edec7b9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g10f6edec7b9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" descr="A close up of a logo&#10;&#10;Description automatically generated"/>
          <p:cNvPicPr preferRelativeResize="0"/>
          <p:nvPr/>
        </p:nvPicPr>
        <p:blipFill rotWithShape="1">
          <a:blip r:embed="rId3">
            <a:alphaModFix amt="52999"/>
          </a:blip>
          <a:srcRect r="62945"/>
          <a:stretch/>
        </p:blipFill>
        <p:spPr>
          <a:xfrm flipH="1">
            <a:off x="9117899" y="3211537"/>
            <a:ext cx="3042362" cy="342100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"/>
          <p:cNvSpPr txBox="1"/>
          <p:nvPr/>
        </p:nvSpPr>
        <p:spPr>
          <a:xfrm>
            <a:off x="491867" y="1647399"/>
            <a:ext cx="4161300" cy="829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Market Insider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"/>
          <p:cNvSpPr txBox="1"/>
          <p:nvPr/>
        </p:nvSpPr>
        <p:spPr>
          <a:xfrm>
            <a:off x="491867" y="3806627"/>
            <a:ext cx="30645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Marketing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Campaign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" name="Google Shape;67;p1"/>
          <p:cNvCxnSpPr/>
          <p:nvPr/>
        </p:nvCxnSpPr>
        <p:spPr>
          <a:xfrm>
            <a:off x="636494" y="3231896"/>
            <a:ext cx="2524500" cy="231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"/>
          <p:cNvSpPr txBox="1"/>
          <p:nvPr/>
        </p:nvSpPr>
        <p:spPr>
          <a:xfrm>
            <a:off x="519204" y="573764"/>
            <a:ext cx="7858440" cy="59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Latar Belakang Masalah</a:t>
            </a:r>
            <a:endParaRPr sz="3200" b="1" i="0" u="none" strike="noStrike" cap="non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" name="Google Shape;73;p2"/>
          <p:cNvSpPr txBox="1"/>
          <p:nvPr/>
        </p:nvSpPr>
        <p:spPr>
          <a:xfrm>
            <a:off x="519203" y="1051321"/>
            <a:ext cx="11446500" cy="5678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just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Sebuah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perusahaan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melaksanakan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kampanye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pemasaran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, di mana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kampanye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pemasaran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terakhirnya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berhasil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meraih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respons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sebesar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14.91%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dari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2240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pelanggan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(Problem)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.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Merespons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permasalahan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ini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,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tujuan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utama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perusahaan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adalah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meningkatkan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jumlah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pelanggan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yang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merespons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kampanye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pemasaran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berikutnya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(Goal)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dirty="0"/>
          </a:p>
          <a:p>
            <a:pPr marL="457200" indent="-355600" algn="just">
              <a:lnSpc>
                <a:spcPct val="165000"/>
              </a:lnSpc>
              <a:buClr>
                <a:schemeClr val="dk1"/>
              </a:buClr>
              <a:buSzPts val="2000"/>
              <a:buFont typeface="Dosis"/>
              <a:buChar char="●"/>
            </a:pPr>
            <a:r>
              <a:rPr lang="en-US" sz="2000" dirty="0" err="1">
                <a:solidFill>
                  <a:schemeClr val="dk1"/>
                </a:solidFill>
                <a:latin typeface="Dosis"/>
              </a:rPr>
              <a:t>Dalam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usaha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meningkatkan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efektivitas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kampanye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pemasaran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, kami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akan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mengembangkan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model Machine Learning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sebagai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Pendekatan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Analitis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b="1" dirty="0">
                <a:solidFill>
                  <a:schemeClr val="dk1"/>
                </a:solidFill>
                <a:latin typeface="Dosis"/>
              </a:rPr>
              <a:t>(Objective)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. Model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ini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bertujuan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memprediksi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respons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pelanggan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berdasarkan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data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historis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,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memungkinkan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penyesuaian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strategi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pemasaran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secara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real-time, dan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mengoptimalkan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pengeluaran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biaya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marketing. </a:t>
            </a:r>
          </a:p>
          <a:p>
            <a:pPr marL="457200" indent="-355600" algn="just">
              <a:lnSpc>
                <a:spcPct val="165000"/>
              </a:lnSpc>
              <a:buClr>
                <a:schemeClr val="dk1"/>
              </a:buClr>
              <a:buSzPts val="2000"/>
              <a:buFont typeface="Dosis"/>
              <a:buChar char="●"/>
            </a:pPr>
            <a:r>
              <a:rPr lang="en-US" sz="2000" dirty="0" err="1">
                <a:solidFill>
                  <a:schemeClr val="dk1"/>
                </a:solidFill>
                <a:latin typeface="Dosis"/>
              </a:rPr>
              <a:t>Fokus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kami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adalah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menargetkan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pelanggan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potensial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konversi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tinggi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,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dengan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b="1" dirty="0">
                <a:solidFill>
                  <a:schemeClr val="dk1"/>
                </a:solidFill>
                <a:latin typeface="Dosis"/>
              </a:rPr>
              <a:t>Conversion Rate (CR)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sebagai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Dosis"/>
              </a:rPr>
              <a:t>metrik</a:t>
            </a:r>
            <a:r>
              <a:rPr lang="en-US" sz="2000" b="1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Dosis"/>
              </a:rPr>
              <a:t>bisnis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utama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untuk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mengukur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keberhasilan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pencapaian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objektif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kami.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Dengan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menggabungkan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analisis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pola-pola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dalam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data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historis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dan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pendekatan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analitis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, kami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yakin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model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ini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akan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memberikan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wawasan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mendalam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untuk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optimalisasi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strategi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pemasaran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dan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hasil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kampanye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yang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lebih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</a:rPr>
              <a:t>baik</a:t>
            </a:r>
            <a:r>
              <a:rPr lang="en-US" sz="2000" dirty="0">
                <a:solidFill>
                  <a:schemeClr val="dk1"/>
                </a:solidFill>
                <a:latin typeface="Dosis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8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519198" y="527646"/>
            <a:ext cx="7352472" cy="59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Pembagian Tugas</a:t>
            </a:r>
            <a:endParaRPr sz="3200" b="1" i="0" u="none" strike="noStrike" cap="non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" name="Google Shape;80;p8"/>
          <p:cNvSpPr txBox="1"/>
          <p:nvPr/>
        </p:nvSpPr>
        <p:spPr>
          <a:xfrm>
            <a:off x="519204" y="1051321"/>
            <a:ext cx="11446372" cy="5424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6" indent="0" algn="just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Pada proses pengerjaan Project ini, kami membagi team kami menjadi 2 team, yaitu: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8800" marR="0" lvl="6" indent="-457200" algn="just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en-US"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Team Data Analyst: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1600" marR="0" lvl="8" indent="0" algn="just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	a. Achmad Hilman Shadiqin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1600" marR="0" lvl="8" indent="0" algn="just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	b. Riyan Maula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1600" marR="0" lvl="8" indent="0" algn="just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	c. Nabilah Astiarini</a:t>
            </a:r>
            <a:endParaRPr sz="20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558800" marR="0" lvl="6" indent="-457200" algn="just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en-US"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Team Data Scientist: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1600" marR="0" lvl="6" indent="0" algn="just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	a. Andreawan Sofian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1600" marR="0" lvl="6" indent="0" algn="just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	b. Figo Akmal Munir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1600" marR="0" lvl="6" indent="0" algn="just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	c. Dzakwan Darussalam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1600" marR="0" lvl="6" indent="0" algn="just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/>
          <p:nvPr/>
        </p:nvSpPr>
        <p:spPr>
          <a:xfrm>
            <a:off x="519204" y="527646"/>
            <a:ext cx="7352472" cy="59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EDA + Insights (1-2 slide)</a:t>
            </a:r>
            <a:endParaRPr sz="3200" b="1" i="0" u="none" strike="noStrike" cap="non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"/>
          <p:cNvSpPr txBox="1"/>
          <p:nvPr/>
        </p:nvSpPr>
        <p:spPr>
          <a:xfrm>
            <a:off x="510498" y="565958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Pre-processing (1-4 slide)</a:t>
            </a:r>
            <a:endParaRPr sz="3200" b="1" i="0" u="none" strike="noStrike" cap="non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f82d40dce_0_26"/>
          <p:cNvSpPr txBox="1"/>
          <p:nvPr/>
        </p:nvSpPr>
        <p:spPr>
          <a:xfrm>
            <a:off x="508826" y="527642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Data Cleansing</a:t>
            </a:r>
            <a:endParaRPr sz="3200" b="1" i="0" u="none" strike="noStrike" cap="non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"/>
          <p:cNvSpPr txBox="1"/>
          <p:nvPr/>
        </p:nvSpPr>
        <p:spPr>
          <a:xfrm>
            <a:off x="519198" y="527646"/>
            <a:ext cx="7352400" cy="59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Modelling Experiments (1-3 slide)</a:t>
            </a:r>
            <a:endParaRPr sz="3200" b="1" i="0" u="none" strike="noStrike" cap="non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6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6"/>
          <p:cNvSpPr txBox="1"/>
          <p:nvPr/>
        </p:nvSpPr>
        <p:spPr>
          <a:xfrm>
            <a:off x="519597" y="527646"/>
            <a:ext cx="10566408" cy="59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Executive Summary &amp; Recommendation (1 slide)</a:t>
            </a:r>
            <a:endParaRPr sz="3200" b="1" i="0" u="none" strike="noStrike" cap="non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233</Words>
  <Application>Microsoft Office PowerPoint</Application>
  <PresentationFormat>Widescreen</PresentationFormat>
  <Paragraphs>22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Dosis</vt:lpstr>
      <vt:lpstr>Montserrat</vt:lpstr>
      <vt:lpstr>Arial</vt:lpstr>
      <vt:lpstr>Calibri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msoffice5650</dc:creator>
  <cp:lastModifiedBy>Achmad Hilman Shadiqin</cp:lastModifiedBy>
  <cp:revision>1</cp:revision>
  <dcterms:created xsi:type="dcterms:W3CDTF">2020-04-28T06:06:52Z</dcterms:created>
  <dcterms:modified xsi:type="dcterms:W3CDTF">2023-11-18T05:11:41Z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0x0101007A90A3EAE74D784A98B166F67BEEB090</vt:lpwstr>
  </property>
</Properties>
</file>